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5143500" cx="9144000"/>
  <p:notesSz cx="6858000" cy="9144000"/>
  <p:embeddedFontLst>
    <p:embeddedFont>
      <p:font typeface="Roboto"/>
      <p:regular r:id="rId26"/>
      <p:bold r:id="rId27"/>
      <p:italic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-regular.fntdata"/><Relationship Id="rId25" Type="http://schemas.openxmlformats.org/officeDocument/2006/relationships/slide" Target="slides/slide20.xml"/><Relationship Id="rId28" Type="http://schemas.openxmlformats.org/officeDocument/2006/relationships/font" Target="fonts/Roboto-italic.fntdata"/><Relationship Id="rId27" Type="http://schemas.openxmlformats.org/officeDocument/2006/relationships/font" Target="fonts/Roboto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4cd1c378b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24cd1c378b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4cf67f4e99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24cf67f4e99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4cf67f4e99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24cf67f4e99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4cf67f4e99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24cf67f4e99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4cf67f4e99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24cf67f4e99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4cd1c378bb_0_5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24cd1c378bb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c6f9e470d_0_4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c6f9e470d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4cf67f4e99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24cf67f4e99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24cf67f4e99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24cf67f4e99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4cf67f4e99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24cf67f4e99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4cf67f4e99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24cf67f4e99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c6f9e470d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c6f9e470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c6f9e470d_0_12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c6f9e470d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c6f9e470d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c6f9e470d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4cf67f4e99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24cf67f4e99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4cf67f4e99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24cf67f4e99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4cf67f4e99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24cf67f4e99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4cf67f4e99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4cf67f4e99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4cf67f4e99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4cf67f4e99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4cd1c378bb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24cd1c378bb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Google Shape;11;p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1" name="Google Shape;71;p1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1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1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1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" name="Google Shape;76;p11"/>
          <p:cNvSpPr txBox="1"/>
          <p:nvPr>
            <p:ph hasCustomPrompt="1"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/>
          <p:nvPr>
            <p:ph idx="1" type="body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Google Shape;78;p1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1" name="Google Shape;21;p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" name="Google Shape;26;p3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4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Google Shape;30;p4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" name="Google Shape;35;p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5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" name="Google Shape;42;p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5" name="Google Shape;45;p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8" name="Google Shape;48;p7"/>
          <p:cNvSpPr txBox="1"/>
          <p:nvPr>
            <p:ph idx="1" type="body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8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Google Shape;52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8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" name="Google Shape;57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1" name="Google Shape;6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2" name="Google Shape;62;p9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3" name="Google Shape;63;p9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4" name="Google Shape;6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Google Shape;65;p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68" name="Google Shape;68;p1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eometr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gif"/><Relationship Id="rId4" Type="http://schemas.openxmlformats.org/officeDocument/2006/relationships/image" Target="../media/image21.gif"/><Relationship Id="rId5" Type="http://schemas.openxmlformats.org/officeDocument/2006/relationships/image" Target="../media/image20.gif"/><Relationship Id="rId6" Type="http://schemas.openxmlformats.org/officeDocument/2006/relationships/image" Target="../media/image19.gif"/><Relationship Id="rId7" Type="http://schemas.openxmlformats.org/officeDocument/2006/relationships/image" Target="../media/image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png"/><Relationship Id="rId4" Type="http://schemas.openxmlformats.org/officeDocument/2006/relationships/image" Target="../media/image2.png"/><Relationship Id="rId5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png"/><Relationship Id="rId4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Relationship Id="rId4" Type="http://schemas.openxmlformats.org/officeDocument/2006/relationships/image" Target="../media/image13.png"/><Relationship Id="rId5" Type="http://schemas.openxmlformats.org/officeDocument/2006/relationships/image" Target="../media/image9.png"/><Relationship Id="rId6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1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Relationship Id="rId4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Relationship Id="rId4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743450" cy="266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3449" y="0"/>
            <a:ext cx="4400550" cy="2529057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3"/>
          <p:cNvPicPr preferRelativeResize="0"/>
          <p:nvPr/>
        </p:nvPicPr>
        <p:blipFill rotWithShape="1">
          <a:blip r:embed="rId5">
            <a:alphaModFix/>
          </a:blip>
          <a:srcRect b="0" l="0" r="8062" t="0"/>
          <a:stretch/>
        </p:blipFill>
        <p:spPr>
          <a:xfrm>
            <a:off x="0" y="2667000"/>
            <a:ext cx="5018171" cy="247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10583" y="2529050"/>
            <a:ext cx="4633417" cy="261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35813" y="1238250"/>
            <a:ext cx="8072375" cy="266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6620569" cy="4838699"/>
          </a:xfrm>
          <a:prstGeom prst="rect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53" name="Google Shape;153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93675" y="4003976"/>
            <a:ext cx="1179300" cy="987125"/>
          </a:xfrm>
          <a:prstGeom prst="rect">
            <a:avLst/>
          </a:prstGeom>
          <a:noFill/>
          <a:ln cap="flat" cmpd="sng" w="19050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54" name="Google Shape;154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74425" y="1179787"/>
            <a:ext cx="2182200" cy="2783925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775" y="434450"/>
            <a:ext cx="5848700" cy="4274575"/>
          </a:xfrm>
          <a:prstGeom prst="rect">
            <a:avLst/>
          </a:prstGeom>
          <a:noFill/>
          <a:ln cap="flat" cmpd="sng" w="19050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60" name="Google Shape;160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010550"/>
            <a:ext cx="4185350" cy="3122394"/>
          </a:xfrm>
          <a:prstGeom prst="rect">
            <a:avLst/>
          </a:prstGeom>
          <a:noFill/>
          <a:ln cap="flat" cmpd="sng" w="19050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F0097"/>
        </a:solidFill>
      </p:bgPr>
    </p:bg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4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Who gets votes from whom?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431057" cy="4838699"/>
          </a:xfrm>
          <a:prstGeom prst="rect">
            <a:avLst/>
          </a:prstGeom>
          <a:noFill/>
          <a:ln cap="flat" cmpd="sng" w="19050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71" name="Google Shape;171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0476" y="3996650"/>
            <a:ext cx="1186625" cy="994450"/>
          </a:xfrm>
          <a:prstGeom prst="rect">
            <a:avLst/>
          </a:prstGeom>
          <a:noFill/>
          <a:ln cap="flat" cmpd="sng" w="19050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72" name="Google Shape;172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72075" y="2304950"/>
            <a:ext cx="2297500" cy="16916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5"/>
          <p:cNvPicPr preferRelativeResize="0"/>
          <p:nvPr/>
        </p:nvPicPr>
        <p:blipFill rotWithShape="1">
          <a:blip r:embed="rId6">
            <a:alphaModFix/>
          </a:blip>
          <a:srcRect b="4379" l="0" r="0" t="0"/>
          <a:stretch/>
        </p:blipFill>
        <p:spPr>
          <a:xfrm>
            <a:off x="6372075" y="771050"/>
            <a:ext cx="2297500" cy="180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3F0097"/>
                </a:solidFill>
              </a:rPr>
              <a:t>Potential Reasons</a:t>
            </a:r>
            <a:endParaRPr>
              <a:solidFill>
                <a:srgbClr val="3F0097"/>
              </a:solidFill>
            </a:endParaRPr>
          </a:p>
        </p:txBody>
      </p:sp>
      <p:grpSp>
        <p:nvGrpSpPr>
          <p:cNvPr id="179" name="Google Shape;179;p26"/>
          <p:cNvGrpSpPr/>
          <p:nvPr/>
        </p:nvGrpSpPr>
        <p:grpSpPr>
          <a:xfrm>
            <a:off x="1263050" y="1304875"/>
            <a:ext cx="2632500" cy="3416400"/>
            <a:chOff x="3320450" y="1304875"/>
            <a:chExt cx="2632500" cy="3416400"/>
          </a:xfrm>
        </p:grpSpPr>
        <p:sp>
          <p:nvSpPr>
            <p:cNvPr id="180" name="Google Shape;180;p26"/>
            <p:cNvSpPr txBox="1"/>
            <p:nvPr/>
          </p:nvSpPr>
          <p:spPr>
            <a:xfrm>
              <a:off x="3324050" y="1304875"/>
              <a:ext cx="2628900" cy="464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26"/>
            <p:cNvSpPr/>
            <p:nvPr/>
          </p:nvSpPr>
          <p:spPr>
            <a:xfrm>
              <a:off x="3320450" y="1304875"/>
              <a:ext cx="2628900" cy="34164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2" name="Google Shape;182;p26"/>
          <p:cNvSpPr txBox="1"/>
          <p:nvPr>
            <p:ph idx="4294967295" type="body"/>
          </p:nvPr>
        </p:nvSpPr>
        <p:spPr>
          <a:xfrm>
            <a:off x="1332050" y="1304875"/>
            <a:ext cx="2563500" cy="461400"/>
          </a:xfrm>
          <a:prstGeom prst="rect">
            <a:avLst/>
          </a:prstGeom>
          <a:solidFill>
            <a:srgbClr val="3F0097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lt1"/>
                </a:solidFill>
              </a:rPr>
              <a:t>Political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83" name="Google Shape;183;p26"/>
          <p:cNvSpPr txBox="1"/>
          <p:nvPr>
            <p:ph idx="4294967295" type="body"/>
          </p:nvPr>
        </p:nvSpPr>
        <p:spPr>
          <a:xfrm>
            <a:off x="1339375" y="1850300"/>
            <a:ext cx="2563500" cy="27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de" sz="1600"/>
              <a:t>Political ties, lack thereof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de" sz="1600"/>
              <a:t>Similar cultures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de" sz="1600"/>
              <a:t>Geographic proximity</a:t>
            </a:r>
            <a:endParaRPr sz="1600"/>
          </a:p>
        </p:txBody>
      </p:sp>
      <p:grpSp>
        <p:nvGrpSpPr>
          <p:cNvPr id="184" name="Google Shape;184;p26"/>
          <p:cNvGrpSpPr/>
          <p:nvPr/>
        </p:nvGrpSpPr>
        <p:grpSpPr>
          <a:xfrm>
            <a:off x="5072025" y="1304875"/>
            <a:ext cx="2632500" cy="3416400"/>
            <a:chOff x="6212550" y="1304875"/>
            <a:chExt cx="2632500" cy="3416400"/>
          </a:xfrm>
        </p:grpSpPr>
        <p:sp>
          <p:nvSpPr>
            <p:cNvPr id="185" name="Google Shape;185;p26"/>
            <p:cNvSpPr/>
            <p:nvPr/>
          </p:nvSpPr>
          <p:spPr>
            <a:xfrm>
              <a:off x="6215400" y="1304875"/>
              <a:ext cx="2628900" cy="34164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26"/>
            <p:cNvSpPr txBox="1"/>
            <p:nvPr/>
          </p:nvSpPr>
          <p:spPr>
            <a:xfrm>
              <a:off x="6212550" y="1304875"/>
              <a:ext cx="2632500" cy="464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7" name="Google Shape;187;p26"/>
          <p:cNvSpPr txBox="1"/>
          <p:nvPr>
            <p:ph idx="4294967295" type="body"/>
          </p:nvPr>
        </p:nvSpPr>
        <p:spPr>
          <a:xfrm>
            <a:off x="5131950" y="1304875"/>
            <a:ext cx="2494500" cy="461400"/>
          </a:xfrm>
          <a:prstGeom prst="rect">
            <a:avLst/>
          </a:prstGeom>
          <a:solidFill>
            <a:srgbClr val="3F0097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lt1"/>
                </a:solidFill>
              </a:rPr>
              <a:t>Other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88" name="Google Shape;188;p26"/>
          <p:cNvSpPr txBox="1"/>
          <p:nvPr>
            <p:ph idx="4294967295" type="body"/>
          </p:nvPr>
        </p:nvSpPr>
        <p:spPr>
          <a:xfrm>
            <a:off x="5145875" y="1850300"/>
            <a:ext cx="2478600" cy="27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de" sz="1600"/>
              <a:t>Statistical (how often have they participated?)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de" sz="1600"/>
              <a:t>Big Five</a:t>
            </a:r>
            <a:endParaRPr sz="16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F0097"/>
        </a:solidFill>
      </p:bgPr>
    </p:bg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7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Do Events affect Voting?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8"/>
          <p:cNvSpPr txBox="1"/>
          <p:nvPr>
            <p:ph type="title"/>
          </p:nvPr>
        </p:nvSpPr>
        <p:spPr>
          <a:xfrm>
            <a:off x="490250" y="526350"/>
            <a:ext cx="61626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Correlation does not equal Causation!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3050" y="152400"/>
            <a:ext cx="8237887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713" y="152400"/>
            <a:ext cx="8176563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30"/>
          <p:cNvSpPr/>
          <p:nvPr/>
        </p:nvSpPr>
        <p:spPr>
          <a:xfrm>
            <a:off x="7386275" y="299450"/>
            <a:ext cx="1079700" cy="46917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F0097"/>
        </a:solidFill>
      </p:bgPr>
    </p:bg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1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Conclusions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F0097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4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A geopolitical Analysis of the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Eurovision Song Contest Votes</a:t>
            </a:r>
            <a:endParaRPr/>
          </a:p>
        </p:txBody>
      </p:sp>
      <p:sp>
        <p:nvSpPr>
          <p:cNvPr id="95" name="Google Shape;95;p14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Christopher Vogel - Data Analytics</a:t>
            </a:r>
            <a:endParaRPr/>
          </a:p>
        </p:txBody>
      </p:sp>
      <p:sp>
        <p:nvSpPr>
          <p:cNvPr id="96" name="Google Shape;96;p14"/>
          <p:cNvSpPr txBox="1"/>
          <p:nvPr/>
        </p:nvSpPr>
        <p:spPr>
          <a:xfrm>
            <a:off x="1176300" y="3672000"/>
            <a:ext cx="1956900" cy="4002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Spiced color: #3f0097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2"/>
          <p:cNvSpPr txBox="1"/>
          <p:nvPr>
            <p:ph type="title"/>
          </p:nvPr>
        </p:nvSpPr>
        <p:spPr>
          <a:xfrm>
            <a:off x="265500" y="967400"/>
            <a:ext cx="4045200" cy="156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Thank You</a:t>
            </a:r>
            <a:endParaRPr/>
          </a:p>
        </p:txBody>
      </p:sp>
      <p:grpSp>
        <p:nvGrpSpPr>
          <p:cNvPr id="220" name="Google Shape;220;p32"/>
          <p:cNvGrpSpPr/>
          <p:nvPr/>
        </p:nvGrpSpPr>
        <p:grpSpPr>
          <a:xfrm>
            <a:off x="4939500" y="1219611"/>
            <a:ext cx="3837000" cy="2704200"/>
            <a:chOff x="4939500" y="1219611"/>
            <a:chExt cx="3837000" cy="2704200"/>
          </a:xfrm>
        </p:grpSpPr>
        <p:cxnSp>
          <p:nvCxnSpPr>
            <p:cNvPr id="221" name="Google Shape;221;p32"/>
            <p:cNvCxnSpPr/>
            <p:nvPr/>
          </p:nvCxnSpPr>
          <p:spPr>
            <a:xfrm>
              <a:off x="4939500" y="1219611"/>
              <a:ext cx="0" cy="27042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dash"/>
              <a:round/>
              <a:headEnd len="sm" w="sm" type="none"/>
              <a:tailEnd len="sm" w="sm" type="none"/>
            </a:ln>
          </p:spPr>
        </p:cxnSp>
        <p:cxnSp>
          <p:nvCxnSpPr>
            <p:cNvPr id="222" name="Google Shape;222;p32"/>
            <p:cNvCxnSpPr/>
            <p:nvPr/>
          </p:nvCxnSpPr>
          <p:spPr>
            <a:xfrm>
              <a:off x="5365833" y="1219611"/>
              <a:ext cx="0" cy="27042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dash"/>
              <a:round/>
              <a:headEnd len="sm" w="sm" type="none"/>
              <a:tailEnd len="sm" w="sm" type="none"/>
            </a:ln>
          </p:spPr>
        </p:cxnSp>
        <p:cxnSp>
          <p:nvCxnSpPr>
            <p:cNvPr id="223" name="Google Shape;223;p32"/>
            <p:cNvCxnSpPr/>
            <p:nvPr/>
          </p:nvCxnSpPr>
          <p:spPr>
            <a:xfrm>
              <a:off x="5792167" y="1219611"/>
              <a:ext cx="0" cy="27042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dash"/>
              <a:round/>
              <a:headEnd len="sm" w="sm" type="none"/>
              <a:tailEnd len="sm" w="sm" type="none"/>
            </a:ln>
          </p:spPr>
        </p:cxnSp>
        <p:cxnSp>
          <p:nvCxnSpPr>
            <p:cNvPr id="224" name="Google Shape;224;p32"/>
            <p:cNvCxnSpPr/>
            <p:nvPr/>
          </p:nvCxnSpPr>
          <p:spPr>
            <a:xfrm>
              <a:off x="6218500" y="1219611"/>
              <a:ext cx="0" cy="27042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dash"/>
              <a:round/>
              <a:headEnd len="sm" w="sm" type="none"/>
              <a:tailEnd len="sm" w="sm" type="none"/>
            </a:ln>
          </p:spPr>
        </p:cxnSp>
        <p:cxnSp>
          <p:nvCxnSpPr>
            <p:cNvPr id="225" name="Google Shape;225;p32"/>
            <p:cNvCxnSpPr/>
            <p:nvPr/>
          </p:nvCxnSpPr>
          <p:spPr>
            <a:xfrm>
              <a:off x="6644834" y="1219611"/>
              <a:ext cx="0" cy="27042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dash"/>
              <a:round/>
              <a:headEnd len="sm" w="sm" type="none"/>
              <a:tailEnd len="sm" w="sm" type="none"/>
            </a:ln>
          </p:spPr>
        </p:cxnSp>
        <p:cxnSp>
          <p:nvCxnSpPr>
            <p:cNvPr id="226" name="Google Shape;226;p32"/>
            <p:cNvCxnSpPr/>
            <p:nvPr/>
          </p:nvCxnSpPr>
          <p:spPr>
            <a:xfrm>
              <a:off x="7071166" y="1219611"/>
              <a:ext cx="0" cy="27042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dash"/>
              <a:round/>
              <a:headEnd len="sm" w="sm" type="none"/>
              <a:tailEnd len="sm" w="sm" type="none"/>
            </a:ln>
          </p:spPr>
        </p:cxnSp>
        <p:cxnSp>
          <p:nvCxnSpPr>
            <p:cNvPr id="227" name="Google Shape;227;p32"/>
            <p:cNvCxnSpPr/>
            <p:nvPr/>
          </p:nvCxnSpPr>
          <p:spPr>
            <a:xfrm>
              <a:off x="7497500" y="1219611"/>
              <a:ext cx="0" cy="27042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dash"/>
              <a:round/>
              <a:headEnd len="sm" w="sm" type="none"/>
              <a:tailEnd len="sm" w="sm" type="none"/>
            </a:ln>
          </p:spPr>
        </p:cxnSp>
        <p:cxnSp>
          <p:nvCxnSpPr>
            <p:cNvPr id="228" name="Google Shape;228;p32"/>
            <p:cNvCxnSpPr/>
            <p:nvPr/>
          </p:nvCxnSpPr>
          <p:spPr>
            <a:xfrm>
              <a:off x="7923834" y="1219611"/>
              <a:ext cx="0" cy="27042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dash"/>
              <a:round/>
              <a:headEnd len="sm" w="sm" type="none"/>
              <a:tailEnd len="sm" w="sm" type="none"/>
            </a:ln>
          </p:spPr>
        </p:cxnSp>
        <p:cxnSp>
          <p:nvCxnSpPr>
            <p:cNvPr id="229" name="Google Shape;229;p32"/>
            <p:cNvCxnSpPr/>
            <p:nvPr/>
          </p:nvCxnSpPr>
          <p:spPr>
            <a:xfrm>
              <a:off x="8350166" y="1219611"/>
              <a:ext cx="0" cy="27042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dash"/>
              <a:round/>
              <a:headEnd len="sm" w="sm" type="none"/>
              <a:tailEnd len="sm" w="sm" type="none"/>
            </a:ln>
          </p:spPr>
        </p:cxnSp>
        <p:cxnSp>
          <p:nvCxnSpPr>
            <p:cNvPr id="230" name="Google Shape;230;p32"/>
            <p:cNvCxnSpPr/>
            <p:nvPr/>
          </p:nvCxnSpPr>
          <p:spPr>
            <a:xfrm>
              <a:off x="8776500" y="1219611"/>
              <a:ext cx="0" cy="27042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dash"/>
              <a:round/>
              <a:headEnd len="sm" w="sm" type="none"/>
              <a:tailEnd len="sm" w="sm" type="none"/>
            </a:ln>
          </p:spPr>
        </p:cxnSp>
      </p:grpSp>
      <p:sp>
        <p:nvSpPr>
          <p:cNvPr id="231" name="Google Shape;231;p32"/>
          <p:cNvSpPr/>
          <p:nvPr/>
        </p:nvSpPr>
        <p:spPr>
          <a:xfrm>
            <a:off x="7014920" y="2133119"/>
            <a:ext cx="286500" cy="286500"/>
          </a:xfrm>
          <a:prstGeom prst="ellipse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32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e" sz="1400"/>
              <a:t>Cite data sources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e" sz="1400"/>
              <a:t>More citations</a:t>
            </a:r>
            <a:endParaRPr sz="1200"/>
          </a:p>
        </p:txBody>
      </p:sp>
      <p:grpSp>
        <p:nvGrpSpPr>
          <p:cNvPr id="233" name="Google Shape;233;p32"/>
          <p:cNvGrpSpPr/>
          <p:nvPr/>
        </p:nvGrpSpPr>
        <p:grpSpPr>
          <a:xfrm>
            <a:off x="4939534" y="2017046"/>
            <a:ext cx="3825543" cy="1573620"/>
            <a:chOff x="1000000" y="2393988"/>
            <a:chExt cx="4144235" cy="1704713"/>
          </a:xfrm>
        </p:grpSpPr>
        <p:sp>
          <p:nvSpPr>
            <p:cNvPr id="234" name="Google Shape;234;p32"/>
            <p:cNvSpPr/>
            <p:nvPr/>
          </p:nvSpPr>
          <p:spPr>
            <a:xfrm>
              <a:off x="1000000" y="2440003"/>
              <a:ext cx="4144235" cy="1631269"/>
            </a:xfrm>
            <a:custGeom>
              <a:rect b="b" l="l" r="r" t="t"/>
              <a:pathLst>
                <a:path extrusionOk="0" h="90088" w="165422">
                  <a:moveTo>
                    <a:pt x="0" y="65550"/>
                  </a:moveTo>
                  <a:cubicBezTo>
                    <a:pt x="3559" y="56002"/>
                    <a:pt x="14632" y="11595"/>
                    <a:pt x="21355" y="8262"/>
                  </a:cubicBezTo>
                  <a:cubicBezTo>
                    <a:pt x="28078" y="4929"/>
                    <a:pt x="34067" y="46906"/>
                    <a:pt x="40338" y="45550"/>
                  </a:cubicBezTo>
                  <a:cubicBezTo>
                    <a:pt x="46609" y="44194"/>
                    <a:pt x="52711" y="2161"/>
                    <a:pt x="58982" y="127"/>
                  </a:cubicBezTo>
                  <a:cubicBezTo>
                    <a:pt x="65253" y="-1907"/>
                    <a:pt x="71807" y="30974"/>
                    <a:pt x="77965" y="33347"/>
                  </a:cubicBezTo>
                  <a:cubicBezTo>
                    <a:pt x="84123" y="35720"/>
                    <a:pt x="90055" y="6285"/>
                    <a:pt x="95931" y="14364"/>
                  </a:cubicBezTo>
                  <a:cubicBezTo>
                    <a:pt x="101807" y="22443"/>
                    <a:pt x="107626" y="77414"/>
                    <a:pt x="113219" y="81821"/>
                  </a:cubicBezTo>
                  <a:cubicBezTo>
                    <a:pt x="118812" y="86228"/>
                    <a:pt x="123671" y="39448"/>
                    <a:pt x="129490" y="40804"/>
                  </a:cubicBezTo>
                  <a:cubicBezTo>
                    <a:pt x="135309" y="42160"/>
                    <a:pt x="142145" y="92047"/>
                    <a:pt x="148134" y="89957"/>
                  </a:cubicBezTo>
                  <a:cubicBezTo>
                    <a:pt x="154123" y="87867"/>
                    <a:pt x="162541" y="38545"/>
                    <a:pt x="165422" y="28262"/>
                  </a:cubicBezTo>
                </a:path>
              </a:pathLst>
            </a:custGeom>
            <a:noFill/>
            <a:ln cap="flat" cmpd="sng" w="19050">
              <a:solidFill>
                <a:schemeClr val="lt1"/>
              </a:solidFill>
              <a:prstDash val="solid"/>
              <a:round/>
              <a:headEnd len="med" w="med" type="oval"/>
              <a:tailEnd len="med" w="med" type="oval"/>
            </a:ln>
          </p:spPr>
        </p:sp>
        <p:sp>
          <p:nvSpPr>
            <p:cNvPr id="235" name="Google Shape;235;p32"/>
            <p:cNvSpPr/>
            <p:nvPr/>
          </p:nvSpPr>
          <p:spPr>
            <a:xfrm>
              <a:off x="4658400" y="4014100"/>
              <a:ext cx="84600" cy="84600"/>
            </a:xfrm>
            <a:prstGeom prst="ellipse">
              <a:avLst/>
            </a:pr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32"/>
            <p:cNvSpPr/>
            <p:nvPr/>
          </p:nvSpPr>
          <p:spPr>
            <a:xfrm>
              <a:off x="4195525" y="3147350"/>
              <a:ext cx="84600" cy="84600"/>
            </a:xfrm>
            <a:prstGeom prst="ellipse">
              <a:avLst/>
            </a:pr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32"/>
            <p:cNvSpPr/>
            <p:nvPr/>
          </p:nvSpPr>
          <p:spPr>
            <a:xfrm>
              <a:off x="3800700" y="3868900"/>
              <a:ext cx="84600" cy="84600"/>
            </a:xfrm>
            <a:prstGeom prst="ellipse">
              <a:avLst/>
            </a:pr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32"/>
            <p:cNvSpPr/>
            <p:nvPr/>
          </p:nvSpPr>
          <p:spPr>
            <a:xfrm>
              <a:off x="3358650" y="2637813"/>
              <a:ext cx="84600" cy="84600"/>
            </a:xfrm>
            <a:prstGeom prst="ellipse">
              <a:avLst/>
            </a:pr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32"/>
            <p:cNvSpPr/>
            <p:nvPr/>
          </p:nvSpPr>
          <p:spPr>
            <a:xfrm>
              <a:off x="2909400" y="2993013"/>
              <a:ext cx="84600" cy="84600"/>
            </a:xfrm>
            <a:prstGeom prst="ellipse">
              <a:avLst/>
            </a:pr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32"/>
            <p:cNvSpPr/>
            <p:nvPr/>
          </p:nvSpPr>
          <p:spPr>
            <a:xfrm>
              <a:off x="2437450" y="2393988"/>
              <a:ext cx="84600" cy="84600"/>
            </a:xfrm>
            <a:prstGeom prst="ellipse">
              <a:avLst/>
            </a:pr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32"/>
            <p:cNvSpPr/>
            <p:nvPr/>
          </p:nvSpPr>
          <p:spPr>
            <a:xfrm>
              <a:off x="1974575" y="3213325"/>
              <a:ext cx="84600" cy="84600"/>
            </a:xfrm>
            <a:prstGeom prst="ellipse">
              <a:avLst/>
            </a:pr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32"/>
            <p:cNvSpPr/>
            <p:nvPr/>
          </p:nvSpPr>
          <p:spPr>
            <a:xfrm>
              <a:off x="1500000" y="2553225"/>
              <a:ext cx="84600" cy="84600"/>
            </a:xfrm>
            <a:prstGeom prst="ellipse">
              <a:avLst/>
            </a:pr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3" name="Google Shape;243;p32"/>
          <p:cNvSpPr/>
          <p:nvPr/>
        </p:nvSpPr>
        <p:spPr>
          <a:xfrm>
            <a:off x="6847150" y="1577745"/>
            <a:ext cx="1179600" cy="343800"/>
          </a:xfrm>
          <a:prstGeom prst="wedgeRoundRectCallout">
            <a:avLst>
              <a:gd fmla="val -21432" name="adj1"/>
              <a:gd fmla="val 84969" name="adj2"/>
              <a:gd fmla="val 0" name="adj3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4" name="Google Shape;244;p32"/>
          <p:cNvGrpSpPr/>
          <p:nvPr/>
        </p:nvGrpSpPr>
        <p:grpSpPr>
          <a:xfrm>
            <a:off x="4939557" y="1778136"/>
            <a:ext cx="3836911" cy="1503799"/>
            <a:chOff x="1000025" y="2059300"/>
            <a:chExt cx="4156550" cy="1629075"/>
          </a:xfrm>
        </p:grpSpPr>
        <p:sp>
          <p:nvSpPr>
            <p:cNvPr id="245" name="Google Shape;245;p32"/>
            <p:cNvSpPr/>
            <p:nvPr/>
          </p:nvSpPr>
          <p:spPr>
            <a:xfrm>
              <a:off x="1000025" y="2083952"/>
              <a:ext cx="4156550" cy="1576975"/>
            </a:xfrm>
            <a:custGeom>
              <a:rect b="b" l="l" r="r" t="t"/>
              <a:pathLst>
                <a:path extrusionOk="0" h="63079" w="166262">
                  <a:moveTo>
                    <a:pt x="0" y="34952"/>
                  </a:moveTo>
                  <a:cubicBezTo>
                    <a:pt x="3623" y="29133"/>
                    <a:pt x="14946" y="1167"/>
                    <a:pt x="21740" y="37"/>
                  </a:cubicBezTo>
                  <a:cubicBezTo>
                    <a:pt x="28534" y="-1093"/>
                    <a:pt x="34478" y="24048"/>
                    <a:pt x="40762" y="28172"/>
                  </a:cubicBezTo>
                  <a:cubicBezTo>
                    <a:pt x="47046" y="32296"/>
                    <a:pt x="53256" y="18986"/>
                    <a:pt x="59446" y="24782"/>
                  </a:cubicBezTo>
                  <a:cubicBezTo>
                    <a:pt x="65636" y="30578"/>
                    <a:pt x="71730" y="60803"/>
                    <a:pt x="77901" y="62950"/>
                  </a:cubicBezTo>
                  <a:cubicBezTo>
                    <a:pt x="84072" y="65097"/>
                    <a:pt x="90490" y="39675"/>
                    <a:pt x="96472" y="37664"/>
                  </a:cubicBezTo>
                  <a:cubicBezTo>
                    <a:pt x="102455" y="35653"/>
                    <a:pt x="108078" y="54726"/>
                    <a:pt x="113796" y="50884"/>
                  </a:cubicBezTo>
                  <a:cubicBezTo>
                    <a:pt x="119514" y="47042"/>
                    <a:pt x="125063" y="18059"/>
                    <a:pt x="130781" y="14613"/>
                  </a:cubicBezTo>
                  <a:cubicBezTo>
                    <a:pt x="136499" y="11167"/>
                    <a:pt x="142192" y="30515"/>
                    <a:pt x="148105" y="30206"/>
                  </a:cubicBezTo>
                  <a:cubicBezTo>
                    <a:pt x="154019" y="29897"/>
                    <a:pt x="163236" y="15665"/>
                    <a:pt x="166262" y="12757"/>
                  </a:cubicBezTo>
                </a:path>
              </a:pathLst>
            </a:custGeom>
            <a:noFill/>
            <a:ln cap="flat" cmpd="sng" w="19050">
              <a:solidFill>
                <a:schemeClr val="accent4"/>
              </a:solidFill>
              <a:prstDash val="solid"/>
              <a:round/>
              <a:headEnd len="med" w="med" type="oval"/>
              <a:tailEnd len="med" w="med" type="oval"/>
            </a:ln>
          </p:spPr>
        </p:sp>
        <p:sp>
          <p:nvSpPr>
            <p:cNvPr id="246" name="Google Shape;246;p32"/>
            <p:cNvSpPr/>
            <p:nvPr/>
          </p:nvSpPr>
          <p:spPr>
            <a:xfrm>
              <a:off x="1500000" y="2059300"/>
              <a:ext cx="84600" cy="84600"/>
            </a:xfrm>
            <a:prstGeom prst="ellipse">
              <a:avLst/>
            </a:prstGeom>
            <a:solidFill>
              <a:schemeClr val="accent4"/>
            </a:solidFill>
            <a:ln cap="flat" cmpd="sng" w="1905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32"/>
            <p:cNvSpPr/>
            <p:nvPr/>
          </p:nvSpPr>
          <p:spPr>
            <a:xfrm>
              <a:off x="1974575" y="2737275"/>
              <a:ext cx="84600" cy="84600"/>
            </a:xfrm>
            <a:prstGeom prst="ellipse">
              <a:avLst/>
            </a:prstGeom>
            <a:solidFill>
              <a:schemeClr val="accent4"/>
            </a:solidFill>
            <a:ln cap="flat" cmpd="sng" w="1905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32"/>
            <p:cNvSpPr/>
            <p:nvPr/>
          </p:nvSpPr>
          <p:spPr>
            <a:xfrm>
              <a:off x="2437450" y="2652675"/>
              <a:ext cx="84600" cy="84600"/>
            </a:xfrm>
            <a:prstGeom prst="ellipse">
              <a:avLst/>
            </a:prstGeom>
            <a:solidFill>
              <a:schemeClr val="accent4"/>
            </a:solidFill>
            <a:ln cap="flat" cmpd="sng" w="1905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32"/>
            <p:cNvSpPr/>
            <p:nvPr/>
          </p:nvSpPr>
          <p:spPr>
            <a:xfrm>
              <a:off x="2909400" y="3603775"/>
              <a:ext cx="84600" cy="84600"/>
            </a:xfrm>
            <a:prstGeom prst="ellipse">
              <a:avLst/>
            </a:prstGeom>
            <a:solidFill>
              <a:schemeClr val="accent4"/>
            </a:solidFill>
            <a:ln cap="flat" cmpd="sng" w="1905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32"/>
            <p:cNvSpPr/>
            <p:nvPr/>
          </p:nvSpPr>
          <p:spPr>
            <a:xfrm>
              <a:off x="3358650" y="2993025"/>
              <a:ext cx="84600" cy="84600"/>
            </a:xfrm>
            <a:prstGeom prst="ellipse">
              <a:avLst/>
            </a:prstGeom>
            <a:solidFill>
              <a:schemeClr val="accent4"/>
            </a:solidFill>
            <a:ln cap="flat" cmpd="sng" w="1905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32"/>
            <p:cNvSpPr/>
            <p:nvPr/>
          </p:nvSpPr>
          <p:spPr>
            <a:xfrm>
              <a:off x="3780700" y="3315225"/>
              <a:ext cx="84600" cy="84600"/>
            </a:xfrm>
            <a:prstGeom prst="ellipse">
              <a:avLst/>
            </a:prstGeom>
            <a:solidFill>
              <a:schemeClr val="accent4"/>
            </a:solidFill>
            <a:ln cap="flat" cmpd="sng" w="1905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32"/>
            <p:cNvSpPr/>
            <p:nvPr/>
          </p:nvSpPr>
          <p:spPr>
            <a:xfrm>
              <a:off x="4216350" y="2412175"/>
              <a:ext cx="84600" cy="84600"/>
            </a:xfrm>
            <a:prstGeom prst="ellipse">
              <a:avLst/>
            </a:prstGeom>
            <a:solidFill>
              <a:schemeClr val="accent4"/>
            </a:solidFill>
            <a:ln cap="flat" cmpd="sng" w="1905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32"/>
            <p:cNvSpPr/>
            <p:nvPr/>
          </p:nvSpPr>
          <p:spPr>
            <a:xfrm>
              <a:off x="4658400" y="2802450"/>
              <a:ext cx="84600" cy="84600"/>
            </a:xfrm>
            <a:prstGeom prst="ellipse">
              <a:avLst/>
            </a:prstGeom>
            <a:solidFill>
              <a:schemeClr val="accent4"/>
            </a:solidFill>
            <a:ln cap="flat" cmpd="sng" w="1905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4" name="Google Shape;254;p32"/>
          <p:cNvSpPr/>
          <p:nvPr/>
        </p:nvSpPr>
        <p:spPr>
          <a:xfrm>
            <a:off x="6847150" y="1577750"/>
            <a:ext cx="1857300" cy="343800"/>
          </a:xfrm>
          <a:prstGeom prst="wedgeRoundRectCallout">
            <a:avLst>
              <a:gd fmla="val -20687" name="adj1"/>
              <a:gd fmla="val 49674" name="adj2"/>
              <a:gd fmla="val 0" name="adj3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32"/>
          <p:cNvSpPr txBox="1"/>
          <p:nvPr>
            <p:ph idx="2" type="body"/>
          </p:nvPr>
        </p:nvSpPr>
        <p:spPr>
          <a:xfrm>
            <a:off x="6847150" y="1606400"/>
            <a:ext cx="1857300" cy="28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1300">
                <a:solidFill>
                  <a:schemeClr val="dk1"/>
                </a:solidFill>
              </a:rPr>
              <a:t>Pesto Pandas Data</a:t>
            </a:r>
            <a:endParaRPr sz="13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3F0097"/>
                </a:solidFill>
              </a:rPr>
              <a:t>Introduction to the ESC</a:t>
            </a:r>
            <a:endParaRPr>
              <a:solidFill>
                <a:srgbClr val="3F0097"/>
              </a:solidFill>
            </a:endParaRPr>
          </a:p>
        </p:txBody>
      </p:sp>
      <p:grpSp>
        <p:nvGrpSpPr>
          <p:cNvPr id="102" name="Google Shape;102;p15"/>
          <p:cNvGrpSpPr/>
          <p:nvPr/>
        </p:nvGrpSpPr>
        <p:grpSpPr>
          <a:xfrm>
            <a:off x="1263050" y="1304875"/>
            <a:ext cx="2632500" cy="3416400"/>
            <a:chOff x="3320450" y="1304875"/>
            <a:chExt cx="2632500" cy="3416400"/>
          </a:xfrm>
        </p:grpSpPr>
        <p:sp>
          <p:nvSpPr>
            <p:cNvPr id="103" name="Google Shape;103;p15"/>
            <p:cNvSpPr txBox="1"/>
            <p:nvPr/>
          </p:nvSpPr>
          <p:spPr>
            <a:xfrm>
              <a:off x="3324050" y="1304875"/>
              <a:ext cx="2628900" cy="464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15"/>
            <p:cNvSpPr/>
            <p:nvPr/>
          </p:nvSpPr>
          <p:spPr>
            <a:xfrm>
              <a:off x="3320450" y="1304875"/>
              <a:ext cx="2628900" cy="34164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5" name="Google Shape;105;p15"/>
          <p:cNvSpPr txBox="1"/>
          <p:nvPr>
            <p:ph idx="4294967295" type="body"/>
          </p:nvPr>
        </p:nvSpPr>
        <p:spPr>
          <a:xfrm>
            <a:off x="1332050" y="1304875"/>
            <a:ext cx="2563500" cy="461400"/>
          </a:xfrm>
          <a:prstGeom prst="rect">
            <a:avLst/>
          </a:prstGeom>
          <a:solidFill>
            <a:srgbClr val="3F0097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lt1"/>
                </a:solidFill>
              </a:rPr>
              <a:t>How does voting work?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06" name="Google Shape;106;p15"/>
          <p:cNvSpPr txBox="1"/>
          <p:nvPr>
            <p:ph idx="4294967295" type="body"/>
          </p:nvPr>
        </p:nvSpPr>
        <p:spPr>
          <a:xfrm>
            <a:off x="1339375" y="1850300"/>
            <a:ext cx="2478600" cy="27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600"/>
              <a:t>Each country awards 1-8, 10, and 12 points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de" sz="1600"/>
              <a:t>One set as jury vote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de" sz="1600"/>
              <a:t>One set as </a:t>
            </a:r>
            <a:r>
              <a:rPr lang="de" sz="1600"/>
              <a:t>televote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de" sz="1600"/>
              <a:t>Since 2023 additional points from extra countries</a:t>
            </a:r>
            <a:endParaRPr sz="1600"/>
          </a:p>
        </p:txBody>
      </p:sp>
      <p:grpSp>
        <p:nvGrpSpPr>
          <p:cNvPr id="107" name="Google Shape;107;p15"/>
          <p:cNvGrpSpPr/>
          <p:nvPr/>
        </p:nvGrpSpPr>
        <p:grpSpPr>
          <a:xfrm>
            <a:off x="5072025" y="1304875"/>
            <a:ext cx="2632500" cy="3416400"/>
            <a:chOff x="6212550" y="1304875"/>
            <a:chExt cx="2632500" cy="3416400"/>
          </a:xfrm>
        </p:grpSpPr>
        <p:sp>
          <p:nvSpPr>
            <p:cNvPr id="108" name="Google Shape;108;p15"/>
            <p:cNvSpPr/>
            <p:nvPr/>
          </p:nvSpPr>
          <p:spPr>
            <a:xfrm>
              <a:off x="6215400" y="1304875"/>
              <a:ext cx="2628900" cy="34164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5"/>
            <p:cNvSpPr txBox="1"/>
            <p:nvPr/>
          </p:nvSpPr>
          <p:spPr>
            <a:xfrm>
              <a:off x="6212550" y="1304875"/>
              <a:ext cx="2632500" cy="464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15"/>
          <p:cNvSpPr txBox="1"/>
          <p:nvPr>
            <p:ph idx="4294967295" type="body"/>
          </p:nvPr>
        </p:nvSpPr>
        <p:spPr>
          <a:xfrm>
            <a:off x="5131950" y="1304875"/>
            <a:ext cx="2494500" cy="461400"/>
          </a:xfrm>
          <a:prstGeom prst="rect">
            <a:avLst/>
          </a:prstGeom>
          <a:solidFill>
            <a:srgbClr val="3F0097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lt1"/>
                </a:solidFill>
              </a:rPr>
              <a:t>Why do I care?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11" name="Google Shape;111;p15"/>
          <p:cNvSpPr txBox="1"/>
          <p:nvPr>
            <p:ph idx="4294967295" type="body"/>
          </p:nvPr>
        </p:nvSpPr>
        <p:spPr>
          <a:xfrm>
            <a:off x="5145875" y="1850300"/>
            <a:ext cx="2478600" cy="27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de" sz="1600"/>
              <a:t>Big discrepancies between my own perception and jury votes</a:t>
            </a:r>
            <a:endParaRPr sz="16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Ukraine 2022</a:t>
            </a:r>
            <a:endParaRPr/>
          </a:p>
        </p:txBody>
      </p:sp>
      <p:pic>
        <p:nvPicPr>
          <p:cNvPr id="117" name="Google Shape;117;p16"/>
          <p:cNvPicPr preferRelativeResize="0"/>
          <p:nvPr/>
        </p:nvPicPr>
        <p:blipFill rotWithShape="1">
          <a:blip r:embed="rId3">
            <a:alphaModFix/>
          </a:blip>
          <a:srcRect b="18718" l="3551" r="62625" t="55236"/>
          <a:stretch/>
        </p:blipFill>
        <p:spPr>
          <a:xfrm>
            <a:off x="311698" y="1727700"/>
            <a:ext cx="3190350" cy="2471126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6"/>
          <p:cNvSpPr/>
          <p:nvPr/>
        </p:nvSpPr>
        <p:spPr>
          <a:xfrm>
            <a:off x="578924" y="2690897"/>
            <a:ext cx="1500600" cy="5448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9" name="Google Shape;119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54825" y="1507138"/>
            <a:ext cx="5177475" cy="2912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F0097"/>
        </a:solid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/>
          <p:nvPr>
            <p:ph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How?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F0097"/>
        </a:solid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8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Who votes for who?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6400690" cy="4838699"/>
          </a:xfrm>
          <a:prstGeom prst="rect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35" name="Google Shape;13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85125" y="1087500"/>
            <a:ext cx="2351125" cy="296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475" y="507038"/>
            <a:ext cx="5462449" cy="4129425"/>
          </a:xfrm>
          <a:prstGeom prst="rect">
            <a:avLst/>
          </a:prstGeom>
          <a:noFill/>
          <a:ln cap="flat" cmpd="sng" w="19050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41" name="Google Shape;14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33275" y="1318797"/>
            <a:ext cx="4164100" cy="3069825"/>
          </a:xfrm>
          <a:prstGeom prst="rect">
            <a:avLst/>
          </a:prstGeom>
          <a:noFill/>
          <a:ln cap="flat" cmpd="sng" w="19050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142" name="Google Shape;142;p20"/>
          <p:cNvCxnSpPr/>
          <p:nvPr/>
        </p:nvCxnSpPr>
        <p:spPr>
          <a:xfrm flipH="1" rot="10800000">
            <a:off x="2212225" y="2265225"/>
            <a:ext cx="295500" cy="387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000" y="209550"/>
            <a:ext cx="8382000" cy="472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